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362" r:id="rId2"/>
    <p:sldId id="363" r:id="rId3"/>
    <p:sldId id="369" r:id="rId4"/>
    <p:sldId id="387" r:id="rId5"/>
    <p:sldId id="391" r:id="rId6"/>
  </p:sldIdLst>
  <p:sldSz cx="12192000" cy="6858000"/>
  <p:notesSz cx="6858000" cy="9144000"/>
  <p:custDataLst>
    <p:tags r:id="rId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792"/>
    <p:restoredTop sz="96271"/>
  </p:normalViewPr>
  <p:slideViewPr>
    <p:cSldViewPr snapToGrid="0" snapToObjects="1">
      <p:cViewPr>
        <p:scale>
          <a:sx n="147" d="100"/>
          <a:sy n="147" d="100"/>
        </p:scale>
        <p:origin x="240" y="3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96" d="100"/>
        <a:sy n="196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25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B3C7D-7ED1-A34F-BCFC-1C01389AE58C}" type="datetimeFigureOut">
              <a:rPr kumimoji="1" lang="zh-CN" altLang="en-US" smtClean="0"/>
              <a:t>2023/11/29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ED8CE-3D9F-CA47-A17E-9AD879C3B1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0302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ACF2CF-5EF1-D24F-8F8B-C67282AA038A}" type="datetimeFigureOut">
              <a:rPr kumimoji="1" lang="zh-CN" altLang="en-US" smtClean="0"/>
              <a:t>2023/11/29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F70782-008B-5B48-B01C-A994AC4AA0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636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143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985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964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289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376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7768704-C5DC-6340-84BD-81CC6496C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81933"/>
            <a:ext cx="551490" cy="54444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B22FC7A-8D3F-E34D-ACCB-0443AE9870B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682" y="877972"/>
            <a:ext cx="272475" cy="26899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4DFC2CF-1356-7540-A8BC-192CADD0A96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84" y="92935"/>
            <a:ext cx="914398" cy="90315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D66B9BF-AAD2-A647-AF9B-DE523BBC1D7E}"/>
              </a:ext>
            </a:extLst>
          </p:cNvPr>
          <p:cNvSpPr txBox="1"/>
          <p:nvPr userDrawn="1"/>
        </p:nvSpPr>
        <p:spPr>
          <a:xfrm>
            <a:off x="318093" y="325908"/>
            <a:ext cx="466794" cy="369332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fld id="{67267A3C-2F84-5144-9C61-FCF6F8255312}" type="slidenum">
              <a:rPr kumimoji="1" lang="en-US" altLang="en-US" b="0" i="0" smtClean="0">
                <a:solidFill>
                  <a:schemeClr val="bg1"/>
                </a:solidFill>
                <a:latin typeface="Source Han Sans Regular"/>
                <a:ea typeface="Source Han Sans CN Regular" panose="020B0500000000000000" pitchFamily="34" charset="-128"/>
              </a:rPr>
              <a:pPr algn="ctr"/>
              <a:t>‹#›</a:t>
            </a:fld>
            <a:endParaRPr kumimoji="1" lang="zh-CN" altLang="en-US" b="0" i="0">
              <a:solidFill>
                <a:schemeClr val="bg1"/>
              </a:solidFill>
              <a:latin typeface="Source Han Sans CN Regular" panose="020B0500000000000000" pitchFamily="34" charset="-128"/>
              <a:ea typeface="Source Han Sans CN Regula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243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647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422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88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280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9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457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60" r:id="rId4"/>
    <p:sldLayoutId id="2147483655" r:id="rId5"/>
  </p:sldLayoutIdLst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C356C2A-8C23-4E46-B853-6643FA588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31" y="225156"/>
            <a:ext cx="5882710" cy="584519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AD63BC3-7280-F442-BD82-148EC9BBD1BB}"/>
              </a:ext>
            </a:extLst>
          </p:cNvPr>
          <p:cNvSpPr txBox="1"/>
          <p:nvPr/>
        </p:nvSpPr>
        <p:spPr>
          <a:xfrm>
            <a:off x="6008243" y="2541332"/>
            <a:ext cx="5296796" cy="112776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dist"/>
            <a:r>
              <a:rPr kumimoji="1" lang="en-US" altLang="en-US" sz="6800" b="1" dirty="0">
                <a:latin typeface="Mundial" pitchFamily="2" charset="77"/>
                <a:ea typeface="思源黑体 CN Bold" panose="020B0800000000000000" pitchFamily="34" charset="-122"/>
              </a:rPr>
              <a:t>Smart lights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863E86-BE27-9842-AD37-6FA0E3CB7A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2369" y="4103547"/>
            <a:ext cx="1992234" cy="196680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8CAB010-DEF3-C347-BCF8-CF353FA0C9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9797" y="1042653"/>
            <a:ext cx="536008" cy="52916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6143B09-60DB-EB4F-A239-3275A54B896A}"/>
              </a:ext>
            </a:extLst>
          </p:cNvPr>
          <p:cNvSpPr/>
          <p:nvPr/>
        </p:nvSpPr>
        <p:spPr>
          <a:xfrm>
            <a:off x="6897186" y="3641140"/>
            <a:ext cx="3518911" cy="383264"/>
          </a:xfrm>
          <a:prstGeom prst="rect">
            <a:avLst/>
          </a:prstGeom>
          <a:gradFill>
            <a:gsLst>
              <a:gs pos="0">
                <a:srgbClr val="3D65F3"/>
              </a:gs>
              <a:gs pos="100000">
                <a:srgbClr val="2B49E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4C656D5-6D9B-E344-8712-31B042D5A0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5915" y="5448357"/>
            <a:ext cx="909541" cy="89835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6E1719D-418B-7647-BF8C-EA3D47F875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102" y="654305"/>
            <a:ext cx="1399813" cy="138260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C61DC4A-214A-FC4D-8919-102A8DDA1A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6639" y="1592082"/>
            <a:ext cx="406720" cy="4017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387367-F6BD-D33F-B5EF-74DAB48E33AE}"/>
              </a:ext>
            </a:extLst>
          </p:cNvPr>
          <p:cNvSpPr txBox="1"/>
          <p:nvPr/>
        </p:nvSpPr>
        <p:spPr>
          <a:xfrm>
            <a:off x="7293129" y="2157980"/>
            <a:ext cx="261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undial" pitchFamily="2" charset="77"/>
              </a:rPr>
              <a:t>IoT Application System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D417264-7A76-F0A0-8E95-61C288BB62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8996" y="1307235"/>
            <a:ext cx="3478005" cy="347800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5F80A5-546A-90FA-F544-3D9F7AA820DB}"/>
              </a:ext>
            </a:extLst>
          </p:cNvPr>
          <p:cNvSpPr txBox="1"/>
          <p:nvPr/>
        </p:nvSpPr>
        <p:spPr>
          <a:xfrm>
            <a:off x="6897185" y="3641140"/>
            <a:ext cx="3518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800" b="1" dirty="0">
                <a:solidFill>
                  <a:schemeClr val="bg1"/>
                </a:solidFill>
                <a:latin typeface="Mundial" pitchFamily="2" charset="77"/>
              </a:rPr>
              <a:t>Smart traffic controller project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5475094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E8D4B94B-DF7E-2B4B-B8F2-D18C75D08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941" y="4990755"/>
            <a:ext cx="707554" cy="69852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D34ADFE-093B-204F-B51D-F1AB873E08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9837" y="5208837"/>
            <a:ext cx="1442495" cy="1424079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2869DDA8-FD2A-524C-92C1-71E907C9E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4845" y="1651565"/>
            <a:ext cx="707554" cy="698521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61ABEF3C-995D-2942-B5DB-AE73263216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3110" y="290829"/>
            <a:ext cx="1399813" cy="1382603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7BA317F3-67CB-0F42-99BB-81A114F56C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648" y="5920876"/>
            <a:ext cx="406720" cy="401719"/>
          </a:xfrm>
          <a:prstGeom prst="rect">
            <a:avLst/>
          </a:prstGeom>
        </p:spPr>
      </p:pic>
      <p:sp>
        <p:nvSpPr>
          <p:cNvPr id="4" name="文本框 1">
            <a:extLst>
              <a:ext uri="{FF2B5EF4-FFF2-40B4-BE49-F238E27FC236}">
                <a16:creationId xmlns:a16="http://schemas.microsoft.com/office/drawing/2014/main" id="{0CD02A0A-6EB2-42EB-5350-8B5F5A57D820}"/>
              </a:ext>
            </a:extLst>
          </p:cNvPr>
          <p:cNvSpPr txBox="1"/>
          <p:nvPr/>
        </p:nvSpPr>
        <p:spPr>
          <a:xfrm>
            <a:off x="3447602" y="251953"/>
            <a:ext cx="5296796" cy="112776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dist"/>
            <a:r>
              <a:rPr kumimoji="1" lang="en-US" altLang="en-US" sz="6800" b="1" dirty="0">
                <a:latin typeface="Mundial" pitchFamily="2" charset="77"/>
                <a:ea typeface="思源黑体 CN Bold" panose="020B0800000000000000" pitchFamily="34" charset="-122"/>
              </a:rPr>
              <a:t>Smart lights</a:t>
            </a:r>
          </a:p>
        </p:txBody>
      </p:sp>
      <p:sp>
        <p:nvSpPr>
          <p:cNvPr id="5" name="矩形 11">
            <a:extLst>
              <a:ext uri="{FF2B5EF4-FFF2-40B4-BE49-F238E27FC236}">
                <a16:creationId xmlns:a16="http://schemas.microsoft.com/office/drawing/2014/main" id="{0D7750EF-1C23-5F07-C4D4-0695398082D1}"/>
              </a:ext>
            </a:extLst>
          </p:cNvPr>
          <p:cNvSpPr/>
          <p:nvPr/>
        </p:nvSpPr>
        <p:spPr>
          <a:xfrm>
            <a:off x="4957195" y="1354957"/>
            <a:ext cx="2277609" cy="383264"/>
          </a:xfrm>
          <a:prstGeom prst="rect">
            <a:avLst/>
          </a:prstGeom>
          <a:gradFill>
            <a:gsLst>
              <a:gs pos="0">
                <a:srgbClr val="3D65F3"/>
              </a:gs>
              <a:gs pos="100000">
                <a:srgbClr val="2B49E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1706D8-1DA1-713F-0571-DB37781364B1}"/>
              </a:ext>
            </a:extLst>
          </p:cNvPr>
          <p:cNvSpPr txBox="1"/>
          <p:nvPr/>
        </p:nvSpPr>
        <p:spPr>
          <a:xfrm>
            <a:off x="5010606" y="1361923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bg1"/>
                </a:solidFill>
                <a:latin typeface="Mundial" pitchFamily="2" charset="77"/>
              </a:rPr>
              <a:t>Team contribution</a:t>
            </a:r>
            <a:endParaRPr kumimoji="1" lang="en-US" altLang="zh-CN" sz="1800" b="1" dirty="0">
              <a:solidFill>
                <a:schemeClr val="bg1"/>
              </a:solidFill>
              <a:latin typeface="Mundial" pitchFamily="2" charset="77"/>
            </a:endParaRPr>
          </a:p>
        </p:txBody>
      </p:sp>
      <p:sp>
        <p:nvSpPr>
          <p:cNvPr id="8" name="矩形 11">
            <a:extLst>
              <a:ext uri="{FF2B5EF4-FFF2-40B4-BE49-F238E27FC236}">
                <a16:creationId xmlns:a16="http://schemas.microsoft.com/office/drawing/2014/main" id="{DC8031A9-07E6-4A5B-7D03-2F094E389F48}"/>
              </a:ext>
            </a:extLst>
          </p:cNvPr>
          <p:cNvSpPr/>
          <p:nvPr/>
        </p:nvSpPr>
        <p:spPr>
          <a:xfrm>
            <a:off x="1067366" y="1966822"/>
            <a:ext cx="2277609" cy="383264"/>
          </a:xfrm>
          <a:prstGeom prst="rect">
            <a:avLst/>
          </a:prstGeom>
          <a:gradFill>
            <a:gsLst>
              <a:gs pos="0">
                <a:srgbClr val="3D65F3"/>
              </a:gs>
              <a:gs pos="100000">
                <a:srgbClr val="2B49E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0" dirty="0">
                <a:solidFill>
                  <a:schemeClr val="bg1"/>
                </a:solidFill>
                <a:effectLst/>
                <a:latin typeface="Mundial" pitchFamily="2" charset="77"/>
                <a:ea typeface="NanumGothic" panose="020D0604000000000000" pitchFamily="34" charset="-127"/>
              </a:rPr>
              <a:t>SHOKHZODBEK</a:t>
            </a:r>
            <a:endParaRPr kumimoji="1" lang="zh-CN" altLang="en-US" dirty="0">
              <a:solidFill>
                <a:schemeClr val="bg1"/>
              </a:solidFill>
              <a:latin typeface="Mundial" pitchFamily="2" charset="77"/>
            </a:endParaRPr>
          </a:p>
        </p:txBody>
      </p:sp>
      <p:sp>
        <p:nvSpPr>
          <p:cNvPr id="9" name="矩形 11">
            <a:extLst>
              <a:ext uri="{FF2B5EF4-FFF2-40B4-BE49-F238E27FC236}">
                <a16:creationId xmlns:a16="http://schemas.microsoft.com/office/drawing/2014/main" id="{D0780A70-3122-1CCB-F0F9-0F0ED2E53D15}"/>
              </a:ext>
            </a:extLst>
          </p:cNvPr>
          <p:cNvSpPr/>
          <p:nvPr/>
        </p:nvSpPr>
        <p:spPr>
          <a:xfrm>
            <a:off x="1067366" y="2550296"/>
            <a:ext cx="2277609" cy="383264"/>
          </a:xfrm>
          <a:prstGeom prst="rect">
            <a:avLst/>
          </a:prstGeom>
          <a:gradFill>
            <a:gsLst>
              <a:gs pos="0">
                <a:srgbClr val="3D65F3"/>
              </a:gs>
              <a:gs pos="100000">
                <a:srgbClr val="2B49E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>
                <a:solidFill>
                  <a:schemeClr val="bg1"/>
                </a:solidFill>
                <a:latin typeface="Mundial" pitchFamily="2" charset="77"/>
              </a:rPr>
              <a:t>NOZIMJON</a:t>
            </a:r>
            <a:endParaRPr kumimoji="1" lang="zh-CN" altLang="en-US" dirty="0">
              <a:solidFill>
                <a:schemeClr val="bg1"/>
              </a:solidFill>
              <a:latin typeface="Mundial" pitchFamily="2" charset="77"/>
            </a:endParaRPr>
          </a:p>
        </p:txBody>
      </p:sp>
      <p:sp>
        <p:nvSpPr>
          <p:cNvPr id="10" name="矩形 11">
            <a:extLst>
              <a:ext uri="{FF2B5EF4-FFF2-40B4-BE49-F238E27FC236}">
                <a16:creationId xmlns:a16="http://schemas.microsoft.com/office/drawing/2014/main" id="{2C54F334-F39F-0DC5-89E5-586814A0EA28}"/>
              </a:ext>
            </a:extLst>
          </p:cNvPr>
          <p:cNvSpPr/>
          <p:nvPr/>
        </p:nvSpPr>
        <p:spPr>
          <a:xfrm>
            <a:off x="1067366" y="3133770"/>
            <a:ext cx="2277609" cy="383264"/>
          </a:xfrm>
          <a:prstGeom prst="rect">
            <a:avLst/>
          </a:prstGeom>
          <a:gradFill>
            <a:gsLst>
              <a:gs pos="0">
                <a:srgbClr val="3D65F3"/>
              </a:gs>
              <a:gs pos="100000">
                <a:srgbClr val="2B49E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0" dirty="0">
                <a:solidFill>
                  <a:schemeClr val="bg1"/>
                </a:solidFill>
                <a:effectLst/>
                <a:latin typeface="Mundial" pitchFamily="2" charset="77"/>
                <a:ea typeface="NanumGothic" panose="020D0604000000000000" pitchFamily="34" charset="-127"/>
              </a:rPr>
              <a:t>SHAKHZODBEK</a:t>
            </a:r>
            <a:endParaRPr kumimoji="1" lang="zh-CN" altLang="en-US" dirty="0">
              <a:solidFill>
                <a:schemeClr val="bg1"/>
              </a:solidFill>
              <a:latin typeface="Mundial" pitchFamily="2" charset="77"/>
            </a:endParaRPr>
          </a:p>
        </p:txBody>
      </p:sp>
      <p:sp>
        <p:nvSpPr>
          <p:cNvPr id="11" name="矩形 11">
            <a:extLst>
              <a:ext uri="{FF2B5EF4-FFF2-40B4-BE49-F238E27FC236}">
                <a16:creationId xmlns:a16="http://schemas.microsoft.com/office/drawing/2014/main" id="{F262CFEF-E457-CF7E-1B79-4B58A068A7B5}"/>
              </a:ext>
            </a:extLst>
          </p:cNvPr>
          <p:cNvSpPr/>
          <p:nvPr/>
        </p:nvSpPr>
        <p:spPr>
          <a:xfrm>
            <a:off x="1067366" y="3717244"/>
            <a:ext cx="2277609" cy="383264"/>
          </a:xfrm>
          <a:prstGeom prst="rect">
            <a:avLst/>
          </a:prstGeom>
          <a:gradFill>
            <a:gsLst>
              <a:gs pos="0">
                <a:srgbClr val="3D65F3"/>
              </a:gs>
              <a:gs pos="100000">
                <a:srgbClr val="2B49E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0" dirty="0">
                <a:solidFill>
                  <a:schemeClr val="bg1"/>
                </a:solidFill>
                <a:effectLst/>
                <a:latin typeface="Mundial" pitchFamily="2" charset="77"/>
                <a:ea typeface="NanumGothic" panose="020D0604000000000000" pitchFamily="34" charset="-127"/>
              </a:rPr>
              <a:t>MIRJAVKHARBEK</a:t>
            </a:r>
            <a:endParaRPr kumimoji="1" lang="zh-CN" altLang="en-US" dirty="0">
              <a:solidFill>
                <a:schemeClr val="bg1"/>
              </a:solidFill>
              <a:latin typeface="Mundial" pitchFamily="2" charset="77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A76036-6A3E-EBBD-E919-47288F420FC7}"/>
              </a:ext>
            </a:extLst>
          </p:cNvPr>
          <p:cNvSpPr/>
          <p:nvPr/>
        </p:nvSpPr>
        <p:spPr>
          <a:xfrm>
            <a:off x="1067366" y="4300718"/>
            <a:ext cx="2277609" cy="383264"/>
          </a:xfrm>
          <a:prstGeom prst="rect">
            <a:avLst/>
          </a:prstGeom>
          <a:gradFill>
            <a:gsLst>
              <a:gs pos="0">
                <a:srgbClr val="3D65F3"/>
              </a:gs>
              <a:gs pos="100000">
                <a:srgbClr val="2B49E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0" dirty="0">
                <a:solidFill>
                  <a:schemeClr val="bg1"/>
                </a:solidFill>
                <a:effectLst/>
                <a:latin typeface="Mundial" pitchFamily="2" charset="77"/>
                <a:ea typeface="NanumGothic" panose="020D0604000000000000" pitchFamily="34" charset="-127"/>
              </a:rPr>
              <a:t>MARC</a:t>
            </a:r>
            <a:endParaRPr kumimoji="1" lang="zh-CN" altLang="en-US" dirty="0">
              <a:solidFill>
                <a:schemeClr val="bg1"/>
              </a:solidFill>
              <a:latin typeface="Mundial" pitchFamily="2" charset="77"/>
            </a:endParaRPr>
          </a:p>
        </p:txBody>
      </p:sp>
      <p:sp>
        <p:nvSpPr>
          <p:cNvPr id="13" name="矩形 11">
            <a:extLst>
              <a:ext uri="{FF2B5EF4-FFF2-40B4-BE49-F238E27FC236}">
                <a16:creationId xmlns:a16="http://schemas.microsoft.com/office/drawing/2014/main" id="{C724C9FE-7B14-2AB9-C0E5-5B2082095B34}"/>
              </a:ext>
            </a:extLst>
          </p:cNvPr>
          <p:cNvSpPr/>
          <p:nvPr/>
        </p:nvSpPr>
        <p:spPr>
          <a:xfrm>
            <a:off x="1067366" y="4884193"/>
            <a:ext cx="2277609" cy="383264"/>
          </a:xfrm>
          <a:prstGeom prst="rect">
            <a:avLst/>
          </a:prstGeom>
          <a:gradFill>
            <a:gsLst>
              <a:gs pos="0">
                <a:srgbClr val="3D65F3"/>
              </a:gs>
              <a:gs pos="100000">
                <a:srgbClr val="2B49E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>
                <a:solidFill>
                  <a:schemeClr val="bg1"/>
                </a:solidFill>
                <a:latin typeface="Mundial" pitchFamily="2" charset="77"/>
              </a:rPr>
              <a:t>BAKHTIYORJON</a:t>
            </a:r>
            <a:endParaRPr kumimoji="1" lang="zh-CN" altLang="en-US" dirty="0">
              <a:solidFill>
                <a:schemeClr val="bg1"/>
              </a:solidFill>
              <a:latin typeface="Mundial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4270AC-F0BA-4505-9184-6D1C45E3993C}"/>
              </a:ext>
            </a:extLst>
          </p:cNvPr>
          <p:cNvSpPr txBox="1"/>
          <p:nvPr/>
        </p:nvSpPr>
        <p:spPr>
          <a:xfrm>
            <a:off x="3599543" y="1966822"/>
            <a:ext cx="3879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Mundial" pitchFamily="2" charset="77"/>
                <a:ea typeface="NanumGothic" panose="020D0604000000000000" pitchFamily="34" charset="-127"/>
              </a:rPr>
              <a:t>12200295 (Team leader, Presenter)</a:t>
            </a:r>
            <a:endParaRPr lang="en-KR" dirty="0">
              <a:latin typeface="Mundial" pitchFamily="2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674215-FC3E-FCA8-7705-AF5928A2B74B}"/>
              </a:ext>
            </a:extLst>
          </p:cNvPr>
          <p:cNvSpPr txBox="1"/>
          <p:nvPr/>
        </p:nvSpPr>
        <p:spPr>
          <a:xfrm>
            <a:off x="3599543" y="2569165"/>
            <a:ext cx="3879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Mundial" pitchFamily="2" charset="77"/>
                <a:ea typeface="NanumGothic" panose="020D0604000000000000" pitchFamily="34" charset="-127"/>
              </a:rPr>
              <a:t>12204507 (Facilitator and recorder)</a:t>
            </a:r>
            <a:endParaRPr lang="en-KR" dirty="0">
              <a:latin typeface="Mundial" pitchFamily="2" charset="7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56A152B-2BFC-2382-1ABB-F7438CBE4FAD}"/>
              </a:ext>
            </a:extLst>
          </p:cNvPr>
          <p:cNvSpPr txBox="1"/>
          <p:nvPr/>
        </p:nvSpPr>
        <p:spPr>
          <a:xfrm>
            <a:off x="3599543" y="3147838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Mundial" pitchFamily="2" charset="77"/>
                <a:ea typeface="NanumGothic" panose="020D0604000000000000" pitchFamily="34" charset="-127"/>
              </a:rPr>
              <a:t>12200293 (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Mundial" pitchFamily="2" charset="77"/>
                <a:ea typeface="NanumGothic" panose="020D0604000000000000" pitchFamily="34" charset="-127"/>
              </a:rPr>
              <a:t>Survayer</a:t>
            </a:r>
            <a:r>
              <a:rPr lang="en-US" b="0" i="0" dirty="0">
                <a:solidFill>
                  <a:srgbClr val="333333"/>
                </a:solidFill>
                <a:effectLst/>
                <a:latin typeface="Mundial" pitchFamily="2" charset="77"/>
                <a:ea typeface="NanumGothic" panose="020D0604000000000000" pitchFamily="34" charset="-127"/>
              </a:rPr>
              <a:t>)</a:t>
            </a:r>
            <a:endParaRPr lang="en-KR" dirty="0">
              <a:latin typeface="Mundial" pitchFamily="2" charset="7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E9579A9-0EDF-B7CD-ACA9-B39CF56864A5}"/>
              </a:ext>
            </a:extLst>
          </p:cNvPr>
          <p:cNvSpPr txBox="1"/>
          <p:nvPr/>
        </p:nvSpPr>
        <p:spPr>
          <a:xfrm>
            <a:off x="3599543" y="3728409"/>
            <a:ext cx="23326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Mundial" pitchFamily="2" charset="77"/>
                <a:ea typeface="NanumGothic" panose="020D0604000000000000" pitchFamily="34" charset="-127"/>
              </a:rPr>
              <a:t>12214737 (Developer)</a:t>
            </a:r>
          </a:p>
          <a:p>
            <a:br>
              <a:rPr lang="en-US" dirty="0">
                <a:latin typeface="Mundial" pitchFamily="2" charset="77"/>
              </a:rPr>
            </a:br>
            <a:endParaRPr lang="en-KR" dirty="0">
              <a:latin typeface="Mundial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8C74C5C-DB49-DE76-98D4-2C4E0DA32F4F}"/>
              </a:ext>
            </a:extLst>
          </p:cNvPr>
          <p:cNvSpPr txBox="1"/>
          <p:nvPr/>
        </p:nvSpPr>
        <p:spPr>
          <a:xfrm>
            <a:off x="3599543" y="4308980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Mundial" pitchFamily="2" charset="77"/>
                <a:ea typeface="NanumGothic" panose="020D0604000000000000" pitchFamily="34" charset="-127"/>
              </a:rPr>
              <a:t>12235365 (Developer</a:t>
            </a:r>
            <a:endParaRPr lang="en-KR" dirty="0">
              <a:latin typeface="Mundial" pitchFamily="2" charset="7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8FD59D-E9E6-B7AB-A222-E4CD0E3BB0B5}"/>
              </a:ext>
            </a:extLst>
          </p:cNvPr>
          <p:cNvSpPr txBox="1"/>
          <p:nvPr/>
        </p:nvSpPr>
        <p:spPr>
          <a:xfrm>
            <a:off x="3599543" y="4896808"/>
            <a:ext cx="245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0" i="0" dirty="0">
                <a:solidFill>
                  <a:srgbClr val="333333"/>
                </a:solidFill>
                <a:effectLst/>
                <a:latin typeface="Mundial" pitchFamily="2" charset="77"/>
                <a:ea typeface="NanumGothic" panose="020D0604000000000000" pitchFamily="34" charset="-127"/>
              </a:rPr>
              <a:t>12200288 </a:t>
            </a:r>
            <a:r>
              <a:rPr lang="en-US" b="0" i="0" dirty="0">
                <a:solidFill>
                  <a:srgbClr val="333333"/>
                </a:solidFill>
                <a:effectLst/>
                <a:latin typeface="Mundial" pitchFamily="2" charset="77"/>
                <a:ea typeface="NanumGothic" panose="020D0604000000000000" pitchFamily="34" charset="-127"/>
              </a:rPr>
              <a:t>(Developer)</a:t>
            </a:r>
            <a:endParaRPr lang="en-KR" dirty="0">
              <a:latin typeface="Mundial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481134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DCDD7AA-D51B-FF4F-8868-36108B2D0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885" y="4477280"/>
            <a:ext cx="1632155" cy="161131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8126ED5-17DE-7945-9AC9-5BC6AD8ACF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43503" y="1440557"/>
            <a:ext cx="707554" cy="6985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85D2079-359F-B24D-9BDA-C13CF141B2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334" y="232341"/>
            <a:ext cx="1399813" cy="138260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1F47E26-CD87-9C44-B14C-2D127D08D5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8951" y="5802277"/>
            <a:ext cx="712089" cy="7033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CC790A0-618E-0A48-A01A-8C83D1328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9349" y="4319598"/>
            <a:ext cx="2768222" cy="273288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2265DE7-322F-5915-E836-C3054263BD62}"/>
              </a:ext>
            </a:extLst>
          </p:cNvPr>
          <p:cNvSpPr/>
          <p:nvPr/>
        </p:nvSpPr>
        <p:spPr>
          <a:xfrm>
            <a:off x="3884023" y="556671"/>
            <a:ext cx="4415246" cy="626244"/>
          </a:xfrm>
          <a:prstGeom prst="rect">
            <a:avLst/>
          </a:prstGeom>
          <a:gradFill>
            <a:gsLst>
              <a:gs pos="0">
                <a:srgbClr val="3D65F3"/>
              </a:gs>
              <a:gs pos="100000">
                <a:srgbClr val="2B49E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610D57-8069-E211-C52F-4B7762B9B2D8}"/>
              </a:ext>
            </a:extLst>
          </p:cNvPr>
          <p:cNvSpPr txBox="1"/>
          <p:nvPr/>
        </p:nvSpPr>
        <p:spPr>
          <a:xfrm>
            <a:off x="4080450" y="566960"/>
            <a:ext cx="4031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bg1"/>
                </a:solidFill>
                <a:latin typeface="Mundial" pitchFamily="2" charset="77"/>
              </a:rPr>
              <a:t>Project background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1D543E7-F7E3-638D-A382-46A527E15A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1613" y="1891957"/>
            <a:ext cx="970169" cy="29493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25E172-AF65-0B05-3F55-2B7EE194E1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2488" y="3326674"/>
            <a:ext cx="783412" cy="151459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C1B3593-3B12-B4DA-F59D-8190745E24BF}"/>
              </a:ext>
            </a:extLst>
          </p:cNvPr>
          <p:cNvSpPr txBox="1"/>
          <p:nvPr/>
        </p:nvSpPr>
        <p:spPr>
          <a:xfrm>
            <a:off x="975359" y="1477068"/>
            <a:ext cx="2560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400" b="1" dirty="0">
                <a:latin typeface="Mundial" pitchFamily="2" charset="77"/>
              </a:rPr>
              <a:t>MAIN CONCEPT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8587B1-D53B-B335-E175-7B6F8861374D}"/>
              </a:ext>
            </a:extLst>
          </p:cNvPr>
          <p:cNvSpPr txBox="1"/>
          <p:nvPr/>
        </p:nvSpPr>
        <p:spPr>
          <a:xfrm>
            <a:off x="913408" y="2034012"/>
            <a:ext cx="67578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  <a:latin typeface="Mundial" pitchFamily="2" charset="77"/>
              </a:rPr>
              <a:t>The Smart Traffic Light integrates </a:t>
            </a:r>
            <a:r>
              <a:rPr lang="en-US" b="1" dirty="0">
                <a:effectLst/>
                <a:latin typeface="Mundial" pitchFamily="2" charset="77"/>
              </a:rPr>
              <a:t>Raspberry Pi, OpenCV, and YOLO camera modules </a:t>
            </a:r>
            <a:r>
              <a:rPr lang="en-US" dirty="0">
                <a:effectLst/>
                <a:latin typeface="Mundial" pitchFamily="2" charset="77"/>
              </a:rPr>
              <a:t>to revolutionize traffic management. Using real-time object detection, it dynamically adjusts signal timings for both cars and pedestrians, optimizing traffic flow.</a:t>
            </a:r>
          </a:p>
          <a:p>
            <a:endParaRPr lang="en-US" dirty="0">
              <a:latin typeface="Mundial" pitchFamily="2" charset="77"/>
            </a:endParaRPr>
          </a:p>
          <a:p>
            <a:r>
              <a:rPr lang="en-US" dirty="0">
                <a:effectLst/>
                <a:latin typeface="Mundial" pitchFamily="2" charset="77"/>
              </a:rPr>
              <a:t>This innovative system harnesses cutting-edge technology to create a responsive, efficient, and adaptive traffic control solution for modern urban environments.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1464695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9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11">
            <a:extLst>
              <a:ext uri="{FF2B5EF4-FFF2-40B4-BE49-F238E27FC236}">
                <a16:creationId xmlns:a16="http://schemas.microsoft.com/office/drawing/2014/main" id="{FB6942E4-9378-CB38-DF51-4DBD59BDFADE}"/>
              </a:ext>
            </a:extLst>
          </p:cNvPr>
          <p:cNvSpPr/>
          <p:nvPr/>
        </p:nvSpPr>
        <p:spPr>
          <a:xfrm>
            <a:off x="3884023" y="556671"/>
            <a:ext cx="4415246" cy="626244"/>
          </a:xfrm>
          <a:prstGeom prst="rect">
            <a:avLst/>
          </a:prstGeom>
          <a:gradFill>
            <a:gsLst>
              <a:gs pos="0">
                <a:srgbClr val="3D65F3"/>
              </a:gs>
              <a:gs pos="100000">
                <a:srgbClr val="2B49E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130A07-944B-671B-41D8-56458CFB6A58}"/>
              </a:ext>
            </a:extLst>
          </p:cNvPr>
          <p:cNvSpPr txBox="1"/>
          <p:nvPr/>
        </p:nvSpPr>
        <p:spPr>
          <a:xfrm>
            <a:off x="4080450" y="566960"/>
            <a:ext cx="4031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bg1"/>
                </a:solidFill>
                <a:latin typeface="Mundial" pitchFamily="2" charset="77"/>
              </a:rPr>
              <a:t>Identified Challenge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1B1F909-CA55-7F23-B47D-039FE7241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46822"/>
            <a:ext cx="5752011" cy="394820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E14E0CA-DEA7-FD68-E9C1-C54F5DDC3B12}"/>
              </a:ext>
            </a:extLst>
          </p:cNvPr>
          <p:cNvSpPr txBox="1"/>
          <p:nvPr/>
        </p:nvSpPr>
        <p:spPr>
          <a:xfrm>
            <a:off x="887283" y="2051430"/>
            <a:ext cx="49387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  <a:latin typeface="Mundial" pitchFamily="2" charset="77"/>
              </a:rPr>
              <a:t>Traditional traffic lights suffer from </a:t>
            </a:r>
            <a:r>
              <a:rPr lang="en-US" b="1" dirty="0">
                <a:effectLst/>
                <a:latin typeface="Mundial" pitchFamily="2" charset="77"/>
              </a:rPr>
              <a:t>static timings</a:t>
            </a:r>
            <a:r>
              <a:rPr lang="en-US" dirty="0">
                <a:effectLst/>
                <a:latin typeface="Mundial" pitchFamily="2" charset="77"/>
              </a:rPr>
              <a:t> that fail to adjust to fluctuating traffic loads. This rigidity leads to congestion during peak hours and underutilization during low traffic times, </a:t>
            </a:r>
            <a:r>
              <a:rPr lang="en-US" b="1" dirty="0">
                <a:effectLst/>
                <a:latin typeface="Mundial" pitchFamily="2" charset="77"/>
              </a:rPr>
              <a:t>causing delays, frustration, and heightened accident risks</a:t>
            </a:r>
            <a:r>
              <a:rPr lang="en-US" dirty="0">
                <a:effectLst/>
                <a:latin typeface="Mundial" pitchFamily="2" charset="77"/>
              </a:rPr>
              <a:t>. </a:t>
            </a:r>
          </a:p>
          <a:p>
            <a:endParaRPr lang="en-US" dirty="0">
              <a:latin typeface="Mundial" pitchFamily="2" charset="77"/>
            </a:endParaRPr>
          </a:p>
          <a:p>
            <a:r>
              <a:rPr lang="en-US" dirty="0">
                <a:effectLst/>
                <a:latin typeface="Mundial" pitchFamily="2" charset="77"/>
              </a:rPr>
              <a:t>An adaptive and intelligent traffic control system is crucial to address these inefficiencies.</a:t>
            </a:r>
            <a:endParaRPr lang="en-KR" dirty="0"/>
          </a:p>
        </p:txBody>
      </p:sp>
      <p:pic>
        <p:nvPicPr>
          <p:cNvPr id="31" name="图片 26">
            <a:extLst>
              <a:ext uri="{FF2B5EF4-FFF2-40B4-BE49-F238E27FC236}">
                <a16:creationId xmlns:a16="http://schemas.microsoft.com/office/drawing/2014/main" id="{B9F4E934-B44E-5DA4-3399-7B7BEC477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8251" y="5952068"/>
            <a:ext cx="707554" cy="698521"/>
          </a:xfrm>
          <a:prstGeom prst="rect">
            <a:avLst/>
          </a:prstGeom>
        </p:spPr>
      </p:pic>
      <p:pic>
        <p:nvPicPr>
          <p:cNvPr id="32" name="图片 39">
            <a:extLst>
              <a:ext uri="{FF2B5EF4-FFF2-40B4-BE49-F238E27FC236}">
                <a16:creationId xmlns:a16="http://schemas.microsoft.com/office/drawing/2014/main" id="{A59B3B47-610C-3700-2AAF-1F4AFB02C4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373" y="5090965"/>
            <a:ext cx="1399813" cy="138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195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>
            <a:extLst>
              <a:ext uri="{FF2B5EF4-FFF2-40B4-BE49-F238E27FC236}">
                <a16:creationId xmlns:a16="http://schemas.microsoft.com/office/drawing/2014/main" id="{B959DCF2-D054-AFD2-A6F3-24B8E385C7E2}"/>
              </a:ext>
            </a:extLst>
          </p:cNvPr>
          <p:cNvSpPr/>
          <p:nvPr/>
        </p:nvSpPr>
        <p:spPr>
          <a:xfrm>
            <a:off x="4693920" y="556671"/>
            <a:ext cx="2673532" cy="626244"/>
          </a:xfrm>
          <a:prstGeom prst="rect">
            <a:avLst/>
          </a:prstGeom>
          <a:gradFill>
            <a:gsLst>
              <a:gs pos="0">
                <a:srgbClr val="3D65F3"/>
              </a:gs>
              <a:gs pos="100000">
                <a:srgbClr val="2B49E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3976D-5FBA-4ECC-72B5-7950C42CD57F}"/>
              </a:ext>
            </a:extLst>
          </p:cNvPr>
          <p:cNvSpPr txBox="1"/>
          <p:nvPr/>
        </p:nvSpPr>
        <p:spPr>
          <a:xfrm>
            <a:off x="5088225" y="556671"/>
            <a:ext cx="2015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bg1"/>
                </a:solidFill>
                <a:latin typeface="Mundial" pitchFamily="2" charset="77"/>
              </a:rPr>
              <a:t>Solutions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CA54B0-E717-F3DA-4E32-1B673CAF61A1}"/>
              </a:ext>
            </a:extLst>
          </p:cNvPr>
          <p:cNvSpPr txBox="1"/>
          <p:nvPr/>
        </p:nvSpPr>
        <p:spPr>
          <a:xfrm>
            <a:off x="961307" y="1710121"/>
            <a:ext cx="493875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effectLst/>
                <a:latin typeface="Mundial" pitchFamily="2" charset="77"/>
              </a:rPr>
              <a:t>Smart Traffic Lights:</a:t>
            </a:r>
            <a:endParaRPr lang="en-US" dirty="0">
              <a:latin typeface="Mundial" pitchFamily="2" charset="77"/>
            </a:endParaRPr>
          </a:p>
          <a:p>
            <a:pPr algn="l"/>
            <a:r>
              <a:rPr lang="en-US" b="0" i="0" dirty="0">
                <a:effectLst/>
                <a:latin typeface="Mundial" pitchFamily="2" charset="77"/>
              </a:rPr>
              <a:t>Implement an intelligent traffic light system using sensors and machine learning algorithms to dynamically adjust signal timings based on real-time traffic conditions.</a:t>
            </a:r>
          </a:p>
          <a:p>
            <a:pPr algn="l"/>
            <a:endParaRPr lang="en-US" b="0" i="0" dirty="0">
              <a:effectLst/>
              <a:latin typeface="Mundial" pitchFamily="2" charset="77"/>
            </a:endParaRPr>
          </a:p>
          <a:p>
            <a:pPr algn="l"/>
            <a:endParaRPr lang="en-US" b="0" i="0" dirty="0">
              <a:effectLst/>
              <a:latin typeface="Mundial" pitchFamily="2" charset="77"/>
            </a:endParaRPr>
          </a:p>
          <a:p>
            <a:pPr algn="l"/>
            <a:r>
              <a:rPr lang="en-US" b="1" i="0" dirty="0">
                <a:effectLst/>
                <a:latin typeface="Mundial" pitchFamily="2" charset="77"/>
              </a:rPr>
              <a:t>Integrated Transportation Systems:</a:t>
            </a:r>
            <a:endParaRPr lang="en-US" dirty="0">
              <a:latin typeface="Mundial" pitchFamily="2" charset="77"/>
            </a:endParaRPr>
          </a:p>
          <a:p>
            <a:pPr algn="l"/>
            <a:r>
              <a:rPr lang="en-US" b="0" i="0" dirty="0">
                <a:effectLst/>
                <a:latin typeface="Mundial" pitchFamily="2" charset="77"/>
              </a:rPr>
              <a:t>Create a cohesive infrastructure connecting traffic lights, public transportation, and emergency services. Utilize data analytics to optimize traffic flow and enhance overall urban mobility.</a:t>
            </a:r>
          </a:p>
        </p:txBody>
      </p:sp>
      <p:pic>
        <p:nvPicPr>
          <p:cNvPr id="9" name="Picture 8" descr="A close-up of a traffic light&#10;&#10;Description automatically generated">
            <a:extLst>
              <a:ext uri="{FF2B5EF4-FFF2-40B4-BE49-F238E27FC236}">
                <a16:creationId xmlns:a16="http://schemas.microsoft.com/office/drawing/2014/main" id="{23694AD6-8FA3-3CFA-824A-9DA67863B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808" y="1556379"/>
            <a:ext cx="3087641" cy="1736798"/>
          </a:xfrm>
          <a:prstGeom prst="flowChartAlternateProcess">
            <a:avLst/>
          </a:prstGeom>
        </p:spPr>
      </p:pic>
      <p:pic>
        <p:nvPicPr>
          <p:cNvPr id="12" name="图片 26">
            <a:extLst>
              <a:ext uri="{FF2B5EF4-FFF2-40B4-BE49-F238E27FC236}">
                <a16:creationId xmlns:a16="http://schemas.microsoft.com/office/drawing/2014/main" id="{214EBDD4-A17C-9A9C-DDFF-B3245C65FE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1264" y="5554188"/>
            <a:ext cx="707554" cy="698521"/>
          </a:xfrm>
          <a:prstGeom prst="rect">
            <a:avLst/>
          </a:prstGeom>
        </p:spPr>
      </p:pic>
      <p:pic>
        <p:nvPicPr>
          <p:cNvPr id="13" name="图片 39">
            <a:extLst>
              <a:ext uri="{FF2B5EF4-FFF2-40B4-BE49-F238E27FC236}">
                <a16:creationId xmlns:a16="http://schemas.microsoft.com/office/drawing/2014/main" id="{FC31C721-2787-DD55-D727-682AA725A4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0854" y="4157435"/>
            <a:ext cx="1399813" cy="1382603"/>
          </a:xfrm>
          <a:prstGeom prst="rect">
            <a:avLst/>
          </a:prstGeom>
        </p:spPr>
      </p:pic>
      <p:pic>
        <p:nvPicPr>
          <p:cNvPr id="14" name="图片 4">
            <a:extLst>
              <a:ext uri="{FF2B5EF4-FFF2-40B4-BE49-F238E27FC236}">
                <a16:creationId xmlns:a16="http://schemas.microsoft.com/office/drawing/2014/main" id="{614DFF45-6559-EFFE-607A-3567545116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3829" y="5262681"/>
            <a:ext cx="2000995" cy="1975448"/>
          </a:xfrm>
          <a:prstGeom prst="rect">
            <a:avLst/>
          </a:prstGeom>
        </p:spPr>
      </p:pic>
      <p:pic>
        <p:nvPicPr>
          <p:cNvPr id="16" name="Picture 15" descr="A high angle view of a city&#10;&#10;Description automatically generated">
            <a:extLst>
              <a:ext uri="{FF2B5EF4-FFF2-40B4-BE49-F238E27FC236}">
                <a16:creationId xmlns:a16="http://schemas.microsoft.com/office/drawing/2014/main" id="{6D0D45C2-ADFE-7385-6028-A52AEB200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7808" y="3666641"/>
            <a:ext cx="3087641" cy="1774131"/>
          </a:xfrm>
          <a:prstGeom prst="flowChartAlternateProcess">
            <a:avLst/>
          </a:prstGeom>
        </p:spPr>
      </p:pic>
    </p:spTree>
    <p:extLst>
      <p:ext uri="{BB962C8B-B14F-4D97-AF65-F5344CB8AC3E}">
        <p14:creationId xmlns:p14="http://schemas.microsoft.com/office/powerpoint/2010/main" val="1139931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2.6 unknown"/>
  <p:tag name="AS_RELEASE_DATE" val="2021.11.30"/>
  <p:tag name="AS_TITLE" val="Aspose.Slides for Java"/>
  <p:tag name="AS_VERSION" val="21.11"/>
  <p:tag name="ISPRING_FIRST_PUBLISH" val="1"/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588ku">
      <a:majorFont>
        <a:latin typeface="Arial Black"/>
        <a:ea typeface="思源黑体 CN Bold"/>
        <a:cs typeface="Arial"/>
      </a:majorFont>
      <a:minorFont>
        <a:latin typeface="Arial"/>
        <a:ea typeface="思源黑体 CN Regular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DengXian Light" panose="020F0302020204030204"/>
        <a:cs typeface="Arial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DengXian" panose="020F0502020204030204"/>
        <a:cs typeface="Arial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DengXian Light" panose="020F0302020204030204"/>
        <a:cs typeface="Arial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DengXian" panose="020F0502020204030204"/>
        <a:cs typeface="Arial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7346</TotalTime>
  <Words>236</Words>
  <Application>Microsoft Macintosh PowerPoint</Application>
  <PresentationFormat>Widescreen</PresentationFormat>
  <Paragraphs>39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DengXian</vt:lpstr>
      <vt:lpstr>Source Han Sans CN Regular</vt:lpstr>
      <vt:lpstr>Source Han Sans Regular</vt:lpstr>
      <vt:lpstr>Arial</vt:lpstr>
      <vt:lpstr>Mundial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Nozimjon gulomov</cp:lastModifiedBy>
  <cp:revision>670</cp:revision>
  <dcterms:created xsi:type="dcterms:W3CDTF">2018-06-17T04:53:58Z</dcterms:created>
  <dcterms:modified xsi:type="dcterms:W3CDTF">2023-11-30T13:13:17Z</dcterms:modified>
</cp:coreProperties>
</file>